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Quicksand"/>
      <p:regular r:id="rId46"/>
      <p:bold r:id="rId47"/>
    </p:embeddedFont>
    <p:embeddedFont>
      <p:font typeface="Roboto Mono"/>
      <p:regular r:id="rId48"/>
      <p:bold r:id="rId49"/>
      <p:italic r:id="rId50"/>
      <p:boldItalic r:id="rId51"/>
    </p:embeddedFont>
    <p:embeddedFont>
      <p:font typeface="Quicksand Light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A40B5B5-01AF-4162-8EC6-7632FC7546A8}">
  <a:tblStyle styleId="{0A40B5B5-01AF-4162-8EC6-7632FC7546A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Quicksand-regular.fntdata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Mono-regular.fntdata"/><Relationship Id="rId47" Type="http://schemas.openxmlformats.org/officeDocument/2006/relationships/font" Target="fonts/Quicksand-bold.fntdata"/><Relationship Id="rId49" Type="http://schemas.openxmlformats.org/officeDocument/2006/relationships/font" Target="fonts/RobotoMon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ono-boldItalic.fntdata"/><Relationship Id="rId50" Type="http://schemas.openxmlformats.org/officeDocument/2006/relationships/font" Target="fonts/RobotoMono-italic.fntdata"/><Relationship Id="rId53" Type="http://schemas.openxmlformats.org/officeDocument/2006/relationships/font" Target="fonts/QuicksandLight-bold.fntdata"/><Relationship Id="rId52" Type="http://schemas.openxmlformats.org/officeDocument/2006/relationships/font" Target="fonts/QuicksandLight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files-ddr-archive-1633406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files-ddr-archive-1633406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files-ddr-archive-1633406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files-ddr-archive-1633406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weather-station-weather-vane-set-5010904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000">
                <a:latin typeface="Quicksand"/>
                <a:ea typeface="Quicksand"/>
                <a:cs typeface="Quicksand"/>
                <a:sym typeface="Quicksand"/>
              </a:rPr>
              <a:t>Last updated: 10-31-2022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000">
                <a:latin typeface="Quicksand"/>
                <a:ea typeface="Quicksand"/>
                <a:cs typeface="Quicksand"/>
                <a:sym typeface="Quicksand"/>
              </a:rPr>
              <a:t>Image taken from a Raspberry Pi Foundation course on FutureLearn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000">
                <a:latin typeface="Quicksand"/>
                <a:ea typeface="Quicksand"/>
                <a:cs typeface="Quicksand"/>
                <a:sym typeface="Quicksand"/>
              </a:rPr>
              <a:t>Image source: </a:t>
            </a:r>
            <a:r>
              <a:rPr lang="en-GB" sz="10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2"/>
              </a:rPr>
              <a:t>https://pixabay.com/photos/files-ddr-archive-1633406/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Image source: </a:t>
            </a:r>
            <a:r>
              <a:rPr lang="en-GB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https://pixabay.com/photos/files-ddr-archive-1633406/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Image source: </a:t>
            </a:r>
            <a:r>
              <a:rPr lang="en-GB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https://pixabay.com/photos/files-ddr-archive-1633406/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Image source: </a:t>
            </a:r>
            <a:r>
              <a:rPr lang="en-GB" sz="1000" u="sng">
                <a:solidFill>
                  <a:srgbClr val="3197A8"/>
                </a:solid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https://pixabay.com/photos/files-ddr-archive-1633406/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Image taken from a Raspberry Pi Foundation course on FutureLearn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000">
                <a:latin typeface="Quicksand"/>
                <a:ea typeface="Quicksand"/>
                <a:cs typeface="Quicksand"/>
                <a:sym typeface="Quicksand"/>
              </a:rPr>
              <a:t>Image source: </a:t>
            </a:r>
            <a:r>
              <a:rPr lang="en-GB" sz="10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2"/>
              </a:rPr>
              <a:t>https://pixabay.com/photos/weather-station-weather-vane-set-5010904/</a:t>
            </a:r>
            <a:r>
              <a:rPr lang="en-GB" sz="1000"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526875" y="576775"/>
            <a:ext cx="8095800" cy="20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32725" y="2665400"/>
            <a:ext cx="80958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08200" y="4180425"/>
            <a:ext cx="17145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r Images side by side">
  <p:cSld name="TITLE_4_1_1_1_3_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s / Questions / Lists">
  <p:cSld name="TITLE_4_1_1_1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0900" y="1017725"/>
            <a:ext cx="852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and text under (with heading)">
  <p:cSld name="TITLE_4_1_1_2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0900" y="1017725"/>
            <a:ext cx="8521200" cy="30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310900" y="4117599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and text under (no heading)">
  <p:cSld name="TITLE_4_1_1_1_4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" type="body"/>
          </p:nvPr>
        </p:nvSpPr>
        <p:spPr>
          <a:xfrm>
            <a:off x="310900" y="472000"/>
            <a:ext cx="8521200" cy="3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310900" y="4282175"/>
            <a:ext cx="85212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" name="Google Shape;36;p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(no text under)">
  <p:cSld name="TITLE_4_1_1_1_3_2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0900" y="1017725"/>
            <a:ext cx="85212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310900" y="319600"/>
            <a:ext cx="8521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ext">
  <p:cSld name="TITLE_4_1_1_1_1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310900" y="319600"/>
            <a:ext cx="8521200" cy="4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600"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155CC">
            <a:alpha val="549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2725"/>
            <a:ext cx="9144000" cy="30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0900" y="310900"/>
            <a:ext cx="8521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b="1" i="0" sz="2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0900" y="1017725"/>
            <a:ext cx="8521500" cy="3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Char char="●"/>
              <a:defRPr b="0" i="0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"/>
              <a:buChar char="■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96">
          <p15:clr>
            <a:srgbClr val="EA4335"/>
          </p15:clr>
        </p15:guide>
        <p15:guide id="2" orient="horz" pos="196">
          <p15:clr>
            <a:srgbClr val="EA4335"/>
          </p15:clr>
        </p15:guide>
        <p15:guide id="3" orient="horz" pos="641">
          <p15:clr>
            <a:srgbClr val="EA4335"/>
          </p15:clr>
        </p15:guide>
        <p15:guide id="4" pos="2776">
          <p15:clr>
            <a:srgbClr val="EA4335"/>
          </p15:clr>
        </p15:guide>
        <p15:guide id="5" orient="horz" pos="812">
          <p15:clr>
            <a:srgbClr val="EA4335"/>
          </p15:clr>
        </p15:guide>
        <p15:guide id="6" pos="2984">
          <p15:clr>
            <a:srgbClr val="EA4335"/>
          </p15:clr>
        </p15:guide>
        <p15:guide id="7" pos="5564">
          <p15:clr>
            <a:srgbClr val="EA4335"/>
          </p15:clr>
        </p15:guide>
        <p15:guide id="8" orient="horz" pos="2592">
          <p15:clr>
            <a:srgbClr val="EA4335"/>
          </p15:clr>
        </p15:guide>
        <p15:guide id="9" pos="2448">
          <p15:clr>
            <a:srgbClr val="EA4335"/>
          </p15:clr>
        </p15:guide>
        <p15:guide id="10" pos="3312">
          <p15:clr>
            <a:srgbClr val="EA4335"/>
          </p15:clr>
        </p15:guide>
        <p15:guide id="11" orient="horz" pos="304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526875" y="576775"/>
            <a:ext cx="8095800" cy="20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Reading Text Files</a:t>
            </a:r>
            <a:endParaRPr/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532725" y="2665400"/>
            <a:ext cx="80958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Mack 2022</a:t>
            </a: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6964075" y="4003800"/>
            <a:ext cx="2020500" cy="1087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FFFFFF"/>
                </a:solidFill>
                <a:highlight>
                  <a:schemeClr val="dk1"/>
                </a:highlight>
              </a:rPr>
              <a:t> Question </a:t>
            </a:r>
            <a:r>
              <a:rPr lang="en-GB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/>
              <a:t>Can you think of any other examples of when file-handling techniques might be used?</a:t>
            </a:r>
            <a:endParaRPr/>
          </a:p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File handling</a:t>
            </a:r>
            <a:endParaRPr/>
          </a:p>
        </p:txBody>
      </p:sp>
      <p:sp>
        <p:nvSpPr>
          <p:cNvPr id="124" name="Google Shape;124;p18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125" name="Google Shape;125;p18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Game progress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Test scores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Player names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Restaurant orders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Stock levels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The key </a:t>
            </a:r>
            <a:r>
              <a:rPr b="1" lang="en-GB"/>
              <a:t>file-handling techniques</a:t>
            </a:r>
            <a:r>
              <a:rPr lang="en-GB"/>
              <a:t> that you need to be able to use are: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Open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Read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Close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Write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Append</a:t>
            </a:r>
            <a:endParaRPr/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File handling in Python</a:t>
            </a:r>
            <a:endParaRPr/>
          </a:p>
        </p:txBody>
      </p:sp>
      <p:sp>
        <p:nvSpPr>
          <p:cNvPr id="132" name="Google Shape;132;p19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This lesson will focus on the first three: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Open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Read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Close</a:t>
            </a:r>
            <a:endParaRPr/>
          </a:p>
        </p:txBody>
      </p:sp>
      <p:sp>
        <p:nvSpPr>
          <p:cNvPr id="138" name="Google Shape;138;p2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File handling in Python</a:t>
            </a:r>
            <a:endParaRPr/>
          </a:p>
        </p:txBody>
      </p:sp>
      <p:sp>
        <p:nvSpPr>
          <p:cNvPr id="139" name="Google Shape;139;p2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In order to </a:t>
            </a:r>
            <a:r>
              <a:rPr b="1" lang="en-GB"/>
              <a:t>read </a:t>
            </a:r>
            <a:r>
              <a:rPr lang="en-GB"/>
              <a:t>the data stored in a </a:t>
            </a:r>
            <a:r>
              <a:rPr b="1" lang="en-GB"/>
              <a:t>text file</a:t>
            </a:r>
            <a:r>
              <a:rPr lang="en-GB"/>
              <a:t>, you must </a:t>
            </a:r>
            <a:r>
              <a:rPr b="1" lang="en-GB"/>
              <a:t>open </a:t>
            </a:r>
            <a:r>
              <a:rPr lang="en-GB"/>
              <a:t>it first.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/>
              <a:t>Think of it a bit like a book. You can’t read what is inside if you don’t open it first. </a:t>
            </a:r>
            <a:endParaRPr/>
          </a:p>
        </p:txBody>
      </p:sp>
      <p:sp>
        <p:nvSpPr>
          <p:cNvPr id="145" name="Google Shape;145;p21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Open and read a text file</a:t>
            </a:r>
            <a:endParaRPr/>
          </a:p>
        </p:txBody>
      </p:sp>
      <p:sp>
        <p:nvSpPr>
          <p:cNvPr id="146" name="Google Shape;146;p21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3000" y="1170125"/>
            <a:ext cx="3269700" cy="24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file = open("quick.txt","r")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" name="Google Shape;153;p22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Open a text file</a:t>
            </a:r>
            <a:endParaRPr/>
          </a:p>
        </p:txBody>
      </p:sp>
      <p:sp>
        <p:nvSpPr>
          <p:cNvPr id="154" name="Google Shape;154;p22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2</a:t>
            </a:r>
            <a:endParaRPr/>
          </a:p>
        </p:txBody>
      </p:sp>
      <p:sp>
        <p:nvSpPr>
          <p:cNvPr id="155" name="Google Shape;155;p22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Here is an instruction that will </a:t>
            </a:r>
            <a:r>
              <a:rPr b="1" lang="en-GB"/>
              <a:t>open </a:t>
            </a:r>
            <a:r>
              <a:rPr lang="en-GB"/>
              <a:t>a </a:t>
            </a:r>
            <a:r>
              <a:rPr b="1" lang="en-GB"/>
              <a:t>text file</a:t>
            </a:r>
            <a:r>
              <a:rPr lang="en-GB"/>
              <a:t> in </a:t>
            </a:r>
            <a:r>
              <a:rPr b="1" lang="en-GB"/>
              <a:t>read </a:t>
            </a:r>
            <a:r>
              <a:rPr lang="en-GB"/>
              <a:t>mode.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file = open("quick.txt","r")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374975" y="1252275"/>
            <a:ext cx="495300" cy="2121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Open a text file</a:t>
            </a:r>
            <a:endParaRPr/>
          </a:p>
        </p:txBody>
      </p:sp>
      <p:sp>
        <p:nvSpPr>
          <p:cNvPr id="163" name="Google Shape;163;p2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2</a:t>
            </a:r>
            <a:endParaRPr/>
          </a:p>
        </p:txBody>
      </p:sp>
      <p:sp>
        <p:nvSpPr>
          <p:cNvPr id="164" name="Google Shape;164;p23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Here is an instruction that will </a:t>
            </a:r>
            <a:r>
              <a:rPr b="1" lang="en-GB"/>
              <a:t>open </a:t>
            </a:r>
            <a:r>
              <a:rPr lang="en-GB"/>
              <a:t>a </a:t>
            </a:r>
            <a:r>
              <a:rPr b="1" lang="en-GB"/>
              <a:t>text file</a:t>
            </a:r>
            <a:r>
              <a:rPr lang="en-GB"/>
              <a:t> in </a:t>
            </a:r>
            <a:r>
              <a:rPr b="1" lang="en-GB"/>
              <a:t>read </a:t>
            </a:r>
            <a:r>
              <a:rPr lang="en-GB"/>
              <a:t>mode. </a:t>
            </a:r>
            <a:endParaRPr/>
          </a:p>
        </p:txBody>
      </p:sp>
      <p:sp>
        <p:nvSpPr>
          <p:cNvPr id="165" name="Google Shape;165;p23"/>
          <p:cNvSpPr txBox="1"/>
          <p:nvPr/>
        </p:nvSpPr>
        <p:spPr>
          <a:xfrm>
            <a:off x="288475" y="2501200"/>
            <a:ext cx="20250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Creates an </a:t>
            </a:r>
            <a:r>
              <a:rPr b="1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identifier </a:t>
            </a:r>
            <a:r>
              <a:rPr b="0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for the file that is to be accessed.</a:t>
            </a:r>
            <a:endParaRPr b="0" i="0" sz="14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66" name="Google Shape;166;p23"/>
          <p:cNvCxnSpPr>
            <a:stCxn id="165" idx="0"/>
            <a:endCxn id="161" idx="2"/>
          </p:cNvCxnSpPr>
          <p:nvPr/>
        </p:nvCxnSpPr>
        <p:spPr>
          <a:xfrm flipH="1" rot="5400000">
            <a:off x="443425" y="1643650"/>
            <a:ext cx="1036800" cy="6783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file = open("quick.txt","r")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1136975" y="1259350"/>
            <a:ext cx="546900" cy="2121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4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Open a text file</a:t>
            </a:r>
            <a:endParaRPr/>
          </a:p>
        </p:txBody>
      </p:sp>
      <p:sp>
        <p:nvSpPr>
          <p:cNvPr id="174" name="Google Shape;174;p24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2</a:t>
            </a:r>
            <a:endParaRPr/>
          </a:p>
        </p:txBody>
      </p:sp>
      <p:sp>
        <p:nvSpPr>
          <p:cNvPr id="175" name="Google Shape;175;p24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Here is an instruction that will </a:t>
            </a:r>
            <a:r>
              <a:rPr b="1" lang="en-GB"/>
              <a:t>open </a:t>
            </a:r>
            <a:r>
              <a:rPr lang="en-GB"/>
              <a:t>a </a:t>
            </a:r>
            <a:r>
              <a:rPr b="1" lang="en-GB"/>
              <a:t>text file</a:t>
            </a:r>
            <a:r>
              <a:rPr lang="en-GB"/>
              <a:t> in </a:t>
            </a:r>
            <a:r>
              <a:rPr b="1" lang="en-GB"/>
              <a:t>read </a:t>
            </a:r>
            <a:r>
              <a:rPr lang="en-GB"/>
              <a:t>mode. </a:t>
            </a:r>
            <a:endParaRPr/>
          </a:p>
        </p:txBody>
      </p:sp>
      <p:sp>
        <p:nvSpPr>
          <p:cNvPr id="176" name="Google Shape;176;p24"/>
          <p:cNvSpPr txBox="1"/>
          <p:nvPr/>
        </p:nvSpPr>
        <p:spPr>
          <a:xfrm>
            <a:off x="288475" y="2501200"/>
            <a:ext cx="20250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Calls a </a:t>
            </a:r>
            <a:r>
              <a:rPr b="1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function </a:t>
            </a:r>
            <a:r>
              <a:rPr b="0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that </a:t>
            </a:r>
            <a:r>
              <a:rPr b="1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returns </a:t>
            </a:r>
            <a:r>
              <a:rPr b="0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a </a:t>
            </a:r>
            <a:r>
              <a:rPr b="1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file object</a:t>
            </a:r>
            <a:r>
              <a:rPr b="0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0" i="0" sz="14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77" name="Google Shape;177;p24"/>
          <p:cNvCxnSpPr>
            <a:stCxn id="176" idx="0"/>
            <a:endCxn id="172" idx="2"/>
          </p:cNvCxnSpPr>
          <p:nvPr/>
        </p:nvCxnSpPr>
        <p:spPr>
          <a:xfrm rot="-5400000">
            <a:off x="840925" y="1931650"/>
            <a:ext cx="1029600" cy="1095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78" name="Google Shape;178;p24"/>
          <p:cNvSpPr/>
          <p:nvPr/>
        </p:nvSpPr>
        <p:spPr>
          <a:xfrm>
            <a:off x="3280400" y="1259350"/>
            <a:ext cx="101100" cy="2121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file = open("quick.txt","r")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" name="Google Shape;184;p25"/>
          <p:cNvSpPr/>
          <p:nvPr/>
        </p:nvSpPr>
        <p:spPr>
          <a:xfrm>
            <a:off x="1670375" y="1259350"/>
            <a:ext cx="1188000" cy="2121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Open a text file</a:t>
            </a:r>
            <a:endParaRPr/>
          </a:p>
        </p:txBody>
      </p:sp>
      <p:sp>
        <p:nvSpPr>
          <p:cNvPr id="186" name="Google Shape;186;p2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2</a:t>
            </a:r>
            <a:endParaRPr/>
          </a:p>
        </p:txBody>
      </p:sp>
      <p:sp>
        <p:nvSpPr>
          <p:cNvPr id="187" name="Google Shape;187;p25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Here is an instruction that will </a:t>
            </a:r>
            <a:r>
              <a:rPr b="1" lang="en-GB"/>
              <a:t>open </a:t>
            </a:r>
            <a:r>
              <a:rPr lang="en-GB"/>
              <a:t>a </a:t>
            </a:r>
            <a:r>
              <a:rPr b="1" lang="en-GB"/>
              <a:t>text file</a:t>
            </a:r>
            <a:r>
              <a:rPr lang="en-GB"/>
              <a:t> in </a:t>
            </a:r>
            <a:r>
              <a:rPr b="1" lang="en-GB"/>
              <a:t>read </a:t>
            </a:r>
            <a:r>
              <a:rPr lang="en-GB"/>
              <a:t>mode. </a:t>
            </a:r>
            <a:endParaRPr/>
          </a:p>
        </p:txBody>
      </p:sp>
      <p:sp>
        <p:nvSpPr>
          <p:cNvPr id="188" name="Google Shape;188;p25"/>
          <p:cNvSpPr txBox="1"/>
          <p:nvPr/>
        </p:nvSpPr>
        <p:spPr>
          <a:xfrm>
            <a:off x="288475" y="2501200"/>
            <a:ext cx="20250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The first </a:t>
            </a:r>
            <a:r>
              <a:rPr b="1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argument</a:t>
            </a:r>
            <a:r>
              <a:rPr b="0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 is the name of the </a:t>
            </a:r>
            <a:r>
              <a:rPr b="1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text file </a:t>
            </a:r>
            <a:r>
              <a:rPr b="0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to be opened. </a:t>
            </a:r>
            <a:endParaRPr b="0" i="0" sz="14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89" name="Google Shape;189;p25"/>
          <p:cNvCxnSpPr>
            <a:stCxn id="188" idx="0"/>
            <a:endCxn id="184" idx="2"/>
          </p:cNvCxnSpPr>
          <p:nvPr/>
        </p:nvCxnSpPr>
        <p:spPr>
          <a:xfrm rot="-5400000">
            <a:off x="1267825" y="1504750"/>
            <a:ext cx="1029600" cy="9633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file = open("quick.txt","r")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" name="Google Shape;195;p26"/>
          <p:cNvSpPr/>
          <p:nvPr/>
        </p:nvSpPr>
        <p:spPr>
          <a:xfrm>
            <a:off x="2984000" y="1259350"/>
            <a:ext cx="296400" cy="2121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Open a text file</a:t>
            </a:r>
            <a:endParaRPr/>
          </a:p>
        </p:txBody>
      </p:sp>
      <p:sp>
        <p:nvSpPr>
          <p:cNvPr id="197" name="Google Shape;197;p2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2</a:t>
            </a:r>
            <a:endParaRPr/>
          </a:p>
        </p:txBody>
      </p:sp>
      <p:sp>
        <p:nvSpPr>
          <p:cNvPr id="198" name="Google Shape;198;p26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Here is an instruction that will </a:t>
            </a:r>
            <a:r>
              <a:rPr b="1" lang="en-GB"/>
              <a:t>open </a:t>
            </a:r>
            <a:r>
              <a:rPr lang="en-GB"/>
              <a:t>a </a:t>
            </a:r>
            <a:r>
              <a:rPr b="1" lang="en-GB"/>
              <a:t>text file</a:t>
            </a:r>
            <a:r>
              <a:rPr lang="en-GB"/>
              <a:t> in </a:t>
            </a:r>
            <a:r>
              <a:rPr b="1" lang="en-GB"/>
              <a:t>read </a:t>
            </a:r>
            <a:r>
              <a:rPr lang="en-GB"/>
              <a:t>mode. </a:t>
            </a:r>
            <a:endParaRPr/>
          </a:p>
        </p:txBody>
      </p:sp>
      <p:sp>
        <p:nvSpPr>
          <p:cNvPr id="199" name="Google Shape;199;p26"/>
          <p:cNvSpPr txBox="1"/>
          <p:nvPr/>
        </p:nvSpPr>
        <p:spPr>
          <a:xfrm>
            <a:off x="288475" y="2501200"/>
            <a:ext cx="2025000" cy="1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The second </a:t>
            </a:r>
            <a:r>
              <a:rPr b="1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argument</a:t>
            </a:r>
            <a:r>
              <a:rPr b="0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 is the </a:t>
            </a:r>
            <a:r>
              <a:rPr b="1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mode</a:t>
            </a:r>
            <a:r>
              <a:rPr b="0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 that the file will be opened.</a:t>
            </a:r>
            <a:endParaRPr b="0" i="0" sz="14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00" name="Google Shape;200;p26"/>
          <p:cNvCxnSpPr>
            <a:stCxn id="199" idx="0"/>
            <a:endCxn id="195" idx="2"/>
          </p:cNvCxnSpPr>
          <p:nvPr/>
        </p:nvCxnSpPr>
        <p:spPr>
          <a:xfrm rot="-5400000">
            <a:off x="1701775" y="1070800"/>
            <a:ext cx="1029600" cy="18312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idx="1" type="body"/>
          </p:nvPr>
        </p:nvSpPr>
        <p:spPr>
          <a:xfrm>
            <a:off x="310900" y="1170125"/>
            <a:ext cx="4096500" cy="18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file = open("quick.txt","r")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6" name="Google Shape;206;p27"/>
          <p:cNvSpPr/>
          <p:nvPr/>
        </p:nvSpPr>
        <p:spPr>
          <a:xfrm>
            <a:off x="2984000" y="1259350"/>
            <a:ext cx="296400" cy="2121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7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Open a text file: modes</a:t>
            </a:r>
            <a:endParaRPr/>
          </a:p>
        </p:txBody>
      </p:sp>
      <p:sp>
        <p:nvSpPr>
          <p:cNvPr id="208" name="Google Shape;208;p2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2</a:t>
            </a:r>
            <a:endParaRPr/>
          </a:p>
        </p:txBody>
      </p:sp>
      <p:sp>
        <p:nvSpPr>
          <p:cNvPr id="209" name="Google Shape;209;p27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There are </a:t>
            </a:r>
            <a:r>
              <a:rPr b="1" lang="en-GB"/>
              <a:t>four </a:t>
            </a:r>
            <a:r>
              <a:rPr lang="en-GB"/>
              <a:t>modes for opening a file: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-GB"/>
              <a:t>	for only reading files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en-GB"/>
              <a:t>	for only writing to files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-GB"/>
              <a:t>	for adding to an existing file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r+</a:t>
            </a:r>
            <a:r>
              <a:rPr lang="en-GB"/>
              <a:t>	for reading and writing files</a:t>
            </a:r>
            <a:endParaRPr/>
          </a:p>
        </p:txBody>
      </p:sp>
      <p:sp>
        <p:nvSpPr>
          <p:cNvPr id="210" name="Google Shape;210;p27"/>
          <p:cNvSpPr txBox="1"/>
          <p:nvPr>
            <p:ph idx="2" type="body"/>
          </p:nvPr>
        </p:nvSpPr>
        <p:spPr>
          <a:xfrm>
            <a:off x="310900" y="3072600"/>
            <a:ext cx="37998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1400"/>
              <a:t>Opening a file in </a:t>
            </a:r>
            <a:r>
              <a:rPr lang="en-GB" sz="1400">
                <a:latin typeface="Roboto Mono"/>
                <a:ea typeface="Roboto Mono"/>
                <a:cs typeface="Roboto Mono"/>
                <a:sym typeface="Roboto Mono"/>
              </a:rPr>
              <a:t>write</a:t>
            </a:r>
            <a:r>
              <a:rPr lang="en-GB" sz="1400"/>
              <a:t> mode will erase any existing file with the same name. </a:t>
            </a:r>
            <a:endParaRPr sz="1400"/>
          </a:p>
        </p:txBody>
      </p:sp>
      <p:pic>
        <p:nvPicPr>
          <p:cNvPr id="211" name="Google Shape;21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900" y="3152238"/>
            <a:ext cx="37147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/>
              <a:t>How limited would gaming be if you could never save your progress?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/>
              <a:t>Discuss with a partner before feeding back to the class. </a:t>
            </a:r>
            <a:endParaRPr/>
          </a:p>
        </p:txBody>
      </p:sp>
      <p:sp>
        <p:nvSpPr>
          <p:cNvPr id="58" name="Google Shape;58;p1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Discuss</a:t>
            </a:r>
            <a:endParaRPr/>
          </a:p>
        </p:txBody>
      </p:sp>
      <p:sp>
        <p:nvSpPr>
          <p:cNvPr id="59" name="Google Shape;59;p1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Starter activity</a:t>
            </a:r>
            <a:endParaRPr/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9800" y="1170100"/>
            <a:ext cx="4262900" cy="2841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idx="1" type="body"/>
          </p:nvPr>
        </p:nvSpPr>
        <p:spPr>
          <a:xfrm>
            <a:off x="310900" y="1170125"/>
            <a:ext cx="4096500" cy="18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file = open("quick.txt","r")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quicktext = file.read()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7" name="Google Shape;217;p28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Read a text file</a:t>
            </a:r>
            <a:endParaRPr/>
          </a:p>
        </p:txBody>
      </p:sp>
      <p:sp>
        <p:nvSpPr>
          <p:cNvPr id="218" name="Google Shape;218;p28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2</a:t>
            </a:r>
            <a:endParaRPr/>
          </a:p>
        </p:txBody>
      </p:sp>
      <p:sp>
        <p:nvSpPr>
          <p:cNvPr id="219" name="Google Shape;219;p28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Once a file has been </a:t>
            </a:r>
            <a:r>
              <a:rPr b="1" lang="en-GB"/>
              <a:t>opened</a:t>
            </a:r>
            <a:r>
              <a:rPr lang="en-GB"/>
              <a:t>, it can then be </a:t>
            </a:r>
            <a:r>
              <a:rPr b="1" lang="en-GB"/>
              <a:t>read</a:t>
            </a:r>
            <a:r>
              <a:rPr lang="en-GB"/>
              <a:t>.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310900" y="1170125"/>
            <a:ext cx="4096500" cy="18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file = open("quick.txt","r")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quicktext = file.read()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5" name="Google Shape;225;p29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Read a text file</a:t>
            </a:r>
            <a:endParaRPr/>
          </a:p>
        </p:txBody>
      </p:sp>
      <p:sp>
        <p:nvSpPr>
          <p:cNvPr id="226" name="Google Shape;226;p29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2</a:t>
            </a:r>
            <a:endParaRPr/>
          </a:p>
        </p:txBody>
      </p:sp>
      <p:sp>
        <p:nvSpPr>
          <p:cNvPr id="227" name="Google Shape;227;p29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Once a file has been </a:t>
            </a:r>
            <a:r>
              <a:rPr b="1" lang="en-GB"/>
              <a:t>opened</a:t>
            </a:r>
            <a:r>
              <a:rPr lang="en-GB"/>
              <a:t>, it can then be </a:t>
            </a:r>
            <a:r>
              <a:rPr b="1" lang="en-GB"/>
              <a:t>read</a:t>
            </a:r>
            <a:r>
              <a:rPr lang="en-GB"/>
              <a:t>. </a:t>
            </a:r>
            <a:endParaRPr/>
          </a:p>
        </p:txBody>
      </p:sp>
      <p:sp>
        <p:nvSpPr>
          <p:cNvPr id="228" name="Google Shape;228;p29"/>
          <p:cNvSpPr/>
          <p:nvPr/>
        </p:nvSpPr>
        <p:spPr>
          <a:xfrm>
            <a:off x="366275" y="1712150"/>
            <a:ext cx="1048800" cy="2121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288475" y="2501200"/>
            <a:ext cx="2025000" cy="1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Creates a </a:t>
            </a:r>
            <a:r>
              <a:rPr b="1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variable</a:t>
            </a:r>
            <a:r>
              <a:rPr b="0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 that will hold the contents of the text file. </a:t>
            </a:r>
            <a:endParaRPr b="0" i="0" sz="14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30" name="Google Shape;230;p29"/>
          <p:cNvCxnSpPr>
            <a:stCxn id="229" idx="0"/>
            <a:endCxn id="228" idx="2"/>
          </p:cNvCxnSpPr>
          <p:nvPr/>
        </p:nvCxnSpPr>
        <p:spPr>
          <a:xfrm flipH="1" rot="5400000">
            <a:off x="807325" y="2007550"/>
            <a:ext cx="576900" cy="4104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idx="1" type="body"/>
          </p:nvPr>
        </p:nvSpPr>
        <p:spPr>
          <a:xfrm>
            <a:off x="310900" y="1170125"/>
            <a:ext cx="4096500" cy="18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file = open("quick.txt","r")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quicktext = file.read()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6" name="Google Shape;236;p3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Read a text file</a:t>
            </a:r>
            <a:endParaRPr/>
          </a:p>
        </p:txBody>
      </p:sp>
      <p:sp>
        <p:nvSpPr>
          <p:cNvPr id="237" name="Google Shape;237;p3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2</a:t>
            </a:r>
            <a:endParaRPr/>
          </a:p>
        </p:txBody>
      </p:sp>
      <p:sp>
        <p:nvSpPr>
          <p:cNvPr id="238" name="Google Shape;238;p30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Once a file has been </a:t>
            </a:r>
            <a:r>
              <a:rPr b="1" lang="en-GB"/>
              <a:t>opened</a:t>
            </a:r>
            <a:r>
              <a:rPr lang="en-GB"/>
              <a:t>, it can then be </a:t>
            </a:r>
            <a:r>
              <a:rPr b="1" lang="en-GB"/>
              <a:t>read</a:t>
            </a:r>
            <a:r>
              <a:rPr lang="en-GB"/>
              <a:t>. </a:t>
            </a:r>
            <a:endParaRPr/>
          </a:p>
        </p:txBody>
      </p:sp>
      <p:sp>
        <p:nvSpPr>
          <p:cNvPr id="239" name="Google Shape;239;p30"/>
          <p:cNvSpPr/>
          <p:nvPr/>
        </p:nvSpPr>
        <p:spPr>
          <a:xfrm>
            <a:off x="1662625" y="1712200"/>
            <a:ext cx="474000" cy="2121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288475" y="2501200"/>
            <a:ext cx="2025000" cy="1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Is the </a:t>
            </a:r>
            <a:r>
              <a:rPr b="1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identifier </a:t>
            </a:r>
            <a:r>
              <a:rPr b="0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for the </a:t>
            </a:r>
            <a:r>
              <a:rPr b="1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text file </a:t>
            </a:r>
            <a:r>
              <a:rPr b="0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that has been </a:t>
            </a:r>
            <a:r>
              <a:rPr b="1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opened</a:t>
            </a:r>
            <a:r>
              <a:rPr b="0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endParaRPr b="0" i="0" sz="14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41" name="Google Shape;241;p30"/>
          <p:cNvCxnSpPr>
            <a:stCxn id="240" idx="0"/>
            <a:endCxn id="239" idx="2"/>
          </p:cNvCxnSpPr>
          <p:nvPr/>
        </p:nvCxnSpPr>
        <p:spPr>
          <a:xfrm rot="-5400000">
            <a:off x="1311925" y="1913350"/>
            <a:ext cx="576900" cy="598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2" name="Google Shape;242;p30"/>
          <p:cNvSpPr/>
          <p:nvPr/>
        </p:nvSpPr>
        <p:spPr>
          <a:xfrm>
            <a:off x="392950" y="1249075"/>
            <a:ext cx="474000" cy="2121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idx="1" type="body"/>
          </p:nvPr>
        </p:nvSpPr>
        <p:spPr>
          <a:xfrm>
            <a:off x="310900" y="1170125"/>
            <a:ext cx="4096500" cy="18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file = open("quick.txt","r")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quicktext = file.read()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8" name="Google Shape;248;p31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Read a text file</a:t>
            </a:r>
            <a:endParaRPr/>
          </a:p>
        </p:txBody>
      </p:sp>
      <p:sp>
        <p:nvSpPr>
          <p:cNvPr id="249" name="Google Shape;249;p31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2</a:t>
            </a:r>
            <a:endParaRPr/>
          </a:p>
        </p:txBody>
      </p:sp>
      <p:sp>
        <p:nvSpPr>
          <p:cNvPr id="250" name="Google Shape;250;p31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Once a file has been </a:t>
            </a:r>
            <a:r>
              <a:rPr b="1" lang="en-GB"/>
              <a:t>opened</a:t>
            </a:r>
            <a:r>
              <a:rPr lang="en-GB"/>
              <a:t>, it can then be </a:t>
            </a:r>
            <a:r>
              <a:rPr b="1" lang="en-GB"/>
              <a:t>read</a:t>
            </a:r>
            <a:r>
              <a:rPr lang="en-GB"/>
              <a:t>. </a:t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2196025" y="1712200"/>
            <a:ext cx="648000" cy="2121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288475" y="2501200"/>
            <a:ext cx="2025000" cy="1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Is a </a:t>
            </a:r>
            <a:r>
              <a:rPr b="1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method</a:t>
            </a:r>
            <a:r>
              <a:rPr b="0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 that is used to </a:t>
            </a:r>
            <a:r>
              <a:rPr b="1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read </a:t>
            </a:r>
            <a:r>
              <a:rPr b="0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the contents of the </a:t>
            </a:r>
            <a:r>
              <a:rPr b="1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text file</a:t>
            </a:r>
            <a:r>
              <a:rPr b="0" i="0" lang="en-GB" sz="1400" u="none" cap="none" strike="noStrike">
                <a:solidFill>
                  <a:srgbClr val="5B5BA5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endParaRPr b="0" i="0" sz="1400" u="none" cap="none" strike="noStrike">
              <a:solidFill>
                <a:srgbClr val="5B5BA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53" name="Google Shape;253;p31"/>
          <p:cNvCxnSpPr>
            <a:stCxn id="252" idx="0"/>
            <a:endCxn id="251" idx="2"/>
          </p:cNvCxnSpPr>
          <p:nvPr/>
        </p:nvCxnSpPr>
        <p:spPr>
          <a:xfrm rot="-5400000">
            <a:off x="1622125" y="1603150"/>
            <a:ext cx="576900" cy="1219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B5BA5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idx="1" type="body"/>
          </p:nvPr>
        </p:nvSpPr>
        <p:spPr>
          <a:xfrm>
            <a:off x="310900" y="1170125"/>
            <a:ext cx="4096500" cy="18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file = open("quick.txt","r")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quicktext = file.read()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9" name="Google Shape;259;p32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Read a text file</a:t>
            </a:r>
            <a:endParaRPr/>
          </a:p>
        </p:txBody>
      </p:sp>
      <p:sp>
        <p:nvSpPr>
          <p:cNvPr id="260" name="Google Shape;260;p32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2</a:t>
            </a:r>
            <a:endParaRPr/>
          </a:p>
        </p:txBody>
      </p:sp>
      <p:sp>
        <p:nvSpPr>
          <p:cNvPr id="261" name="Google Shape;261;p32"/>
          <p:cNvSpPr txBox="1"/>
          <p:nvPr>
            <p:ph idx="2" type="body"/>
          </p:nvPr>
        </p:nvSpPr>
        <p:spPr>
          <a:xfrm>
            <a:off x="4736600" y="1170100"/>
            <a:ext cx="40965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The text file </a:t>
            </a:r>
            <a:r>
              <a:rPr b="1" lang="en-GB"/>
              <a:t>must</a:t>
            </a:r>
            <a:r>
              <a:rPr lang="en-GB"/>
              <a:t> be saved in the same location as your Python file for the program to work. </a:t>
            </a:r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6263" y="1289288"/>
            <a:ext cx="3714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2"/>
          <p:cNvSpPr txBox="1"/>
          <p:nvPr>
            <p:ph idx="2" type="body"/>
          </p:nvPr>
        </p:nvSpPr>
        <p:spPr>
          <a:xfrm>
            <a:off x="4736600" y="2465500"/>
            <a:ext cx="40965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You </a:t>
            </a:r>
            <a:r>
              <a:rPr b="1" lang="en-GB"/>
              <a:t>must not</a:t>
            </a:r>
            <a:r>
              <a:rPr lang="en-GB"/>
              <a:t> use the same variable name as the </a:t>
            </a:r>
            <a:r>
              <a:rPr b="1" lang="en-GB"/>
              <a:t>file identifier</a:t>
            </a:r>
            <a:r>
              <a:rPr lang="en-GB"/>
              <a:t> in your program.</a:t>
            </a:r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6263" y="2584688"/>
            <a:ext cx="3714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/>
          <p:nvPr/>
        </p:nvSpPr>
        <p:spPr>
          <a:xfrm>
            <a:off x="367225" y="1712200"/>
            <a:ext cx="1047900" cy="2121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367225" y="1255000"/>
            <a:ext cx="495900" cy="2121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310900" y="1170125"/>
            <a:ext cx="4096500" cy="18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Use the </a:t>
            </a:r>
            <a:r>
              <a:rPr b="1" lang="en-GB"/>
              <a:t>worksheet</a:t>
            </a:r>
            <a:r>
              <a:rPr lang="en-GB"/>
              <a:t> to practise opening and reading a text file. </a:t>
            </a:r>
            <a:endParaRPr/>
          </a:p>
        </p:txBody>
      </p:sp>
      <p:sp>
        <p:nvSpPr>
          <p:cNvPr id="272" name="Google Shape;272;p3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Read a text file</a:t>
            </a:r>
            <a:endParaRPr/>
          </a:p>
        </p:txBody>
      </p:sp>
      <p:sp>
        <p:nvSpPr>
          <p:cNvPr id="273" name="Google Shape;273;p3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274" name="Google Shape;27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600" y="1165515"/>
            <a:ext cx="4096499" cy="3439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Reading lines from a text file</a:t>
            </a:r>
            <a:endParaRPr/>
          </a:p>
        </p:txBody>
      </p:sp>
      <p:sp>
        <p:nvSpPr>
          <p:cNvPr id="280" name="Google Shape;280;p34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The </a:t>
            </a: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readline()</a:t>
            </a:r>
            <a:r>
              <a:rPr lang="en-GB"/>
              <a:t> method can be used to read a single line from a text file.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/>
              <a:t>The method will return the line with </a:t>
            </a: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\n</a:t>
            </a:r>
            <a:r>
              <a:rPr lang="en-GB"/>
              <a:t> at the end of the string. This adds a new line. </a:t>
            </a:r>
            <a:endParaRPr/>
          </a:p>
        </p:txBody>
      </p:sp>
      <p:sp>
        <p:nvSpPr>
          <p:cNvPr id="281" name="Google Shape;281;p34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3</a:t>
            </a:r>
            <a:endParaRPr/>
          </a:p>
        </p:txBody>
      </p:sp>
      <p:graphicFrame>
        <p:nvGraphicFramePr>
          <p:cNvPr id="282" name="Google Shape;282;p34"/>
          <p:cNvGraphicFramePr/>
          <p:nvPr/>
        </p:nvGraphicFramePr>
        <p:xfrm>
          <a:off x="310900" y="117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{0A40B5B5-01AF-4162-8EC6-7632FC7546A8}</a:tableStyleId>
              </a:tblPr>
              <a:tblGrid>
                <a:gridCol w="327000"/>
                <a:gridCol w="3775275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file = open("quick.txt","r")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print(file.readline())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283" name="Google Shape;283;p34"/>
          <p:cNvSpPr/>
          <p:nvPr/>
        </p:nvSpPr>
        <p:spPr>
          <a:xfrm>
            <a:off x="1634325" y="1584850"/>
            <a:ext cx="1096500" cy="2121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4" name="Google Shape;284;p34"/>
          <p:cNvGraphicFramePr/>
          <p:nvPr/>
        </p:nvGraphicFramePr>
        <p:xfrm>
          <a:off x="310900" y="245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{0A40B5B5-01AF-4162-8EC6-7632FC7546A8}</a:tableStyleId>
              </a:tblPr>
              <a:tblGrid>
                <a:gridCol w="327000"/>
                <a:gridCol w="3769500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&gt;&gt;&gt; 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285" name="Google Shape;285;p34"/>
          <p:cNvSpPr/>
          <p:nvPr/>
        </p:nvSpPr>
        <p:spPr>
          <a:xfrm>
            <a:off x="683050" y="2726300"/>
            <a:ext cx="194100" cy="2121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" name="Google Shape;286;p34"/>
          <p:cNvCxnSpPr>
            <a:stCxn id="280" idx="1"/>
            <a:endCxn id="285" idx="3"/>
          </p:cNvCxnSpPr>
          <p:nvPr/>
        </p:nvCxnSpPr>
        <p:spPr>
          <a:xfrm rot="10800000">
            <a:off x="877100" y="2832250"/>
            <a:ext cx="3859500" cy="1674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Reading lines from a text file</a:t>
            </a:r>
            <a:endParaRPr/>
          </a:p>
        </p:txBody>
      </p:sp>
      <p:sp>
        <p:nvSpPr>
          <p:cNvPr id="292" name="Google Shape;292;p35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Each time the </a:t>
            </a: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readline()</a:t>
            </a:r>
            <a:r>
              <a:rPr lang="en-GB"/>
              <a:t> method is called, the next line in the text file will be returned. </a:t>
            </a:r>
            <a:endParaRPr/>
          </a:p>
        </p:txBody>
      </p:sp>
      <p:sp>
        <p:nvSpPr>
          <p:cNvPr id="293" name="Google Shape;293;p3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3</a:t>
            </a:r>
            <a:endParaRPr/>
          </a:p>
        </p:txBody>
      </p:sp>
      <p:graphicFrame>
        <p:nvGraphicFramePr>
          <p:cNvPr id="294" name="Google Shape;294;p35"/>
          <p:cNvGraphicFramePr/>
          <p:nvPr/>
        </p:nvGraphicFramePr>
        <p:xfrm>
          <a:off x="310900" y="117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{0A40B5B5-01AF-4162-8EC6-7632FC7546A8}</a:tableStyleId>
              </a:tblPr>
              <a:tblGrid>
                <a:gridCol w="327000"/>
                <a:gridCol w="3775275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file = open("quick.txt","r")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print(file.readline())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print(file.readline())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5" name="Google Shape;295;p35"/>
          <p:cNvGraphicFramePr/>
          <p:nvPr/>
        </p:nvGraphicFramePr>
        <p:xfrm>
          <a:off x="310900" y="245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{0A40B5B5-01AF-4162-8EC6-7632FC7546A8}</a:tableStyleId>
              </a:tblPr>
              <a:tblGrid>
                <a:gridCol w="327000"/>
                <a:gridCol w="3769500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quick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&gt;&gt;&gt; 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296" name="Google Shape;296;p35"/>
          <p:cNvSpPr/>
          <p:nvPr/>
        </p:nvSpPr>
        <p:spPr>
          <a:xfrm>
            <a:off x="659125" y="1768800"/>
            <a:ext cx="2114100" cy="2121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5"/>
          <p:cNvSpPr/>
          <p:nvPr/>
        </p:nvSpPr>
        <p:spPr>
          <a:xfrm>
            <a:off x="659125" y="2935850"/>
            <a:ext cx="2114100" cy="4287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Reading lines from a text file</a:t>
            </a:r>
            <a:endParaRPr/>
          </a:p>
        </p:txBody>
      </p:sp>
      <p:sp>
        <p:nvSpPr>
          <p:cNvPr id="303" name="Google Shape;303;p36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You can also </a:t>
            </a:r>
            <a:r>
              <a:rPr b="1" lang="en-GB"/>
              <a:t>iterate </a:t>
            </a:r>
            <a:r>
              <a:rPr lang="en-GB"/>
              <a:t>over a </a:t>
            </a:r>
            <a:r>
              <a:rPr b="1" lang="en-GB"/>
              <a:t>text file</a:t>
            </a:r>
            <a:r>
              <a:rPr lang="en-GB"/>
              <a:t> using a </a:t>
            </a:r>
            <a:r>
              <a:rPr b="1" lang="en-GB"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1" lang="en-GB"/>
              <a:t> loop</a:t>
            </a:r>
            <a:r>
              <a:rPr lang="en-GB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FFFFFF"/>
                </a:solidFill>
                <a:highlight>
                  <a:schemeClr val="dk1"/>
                </a:highlight>
              </a:rPr>
              <a:t> Question </a:t>
            </a:r>
            <a:r>
              <a:rPr lang="en-GB">
                <a:solidFill>
                  <a:schemeClr val="accent3"/>
                </a:solidFill>
              </a:rPr>
              <a:t>.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/>
              <a:t>What do you think the output will be when this program is executed?</a:t>
            </a:r>
            <a:endParaRPr/>
          </a:p>
        </p:txBody>
      </p:sp>
      <p:sp>
        <p:nvSpPr>
          <p:cNvPr id="304" name="Google Shape;304;p3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3</a:t>
            </a:r>
            <a:endParaRPr/>
          </a:p>
        </p:txBody>
      </p:sp>
      <p:graphicFrame>
        <p:nvGraphicFramePr>
          <p:cNvPr id="305" name="Google Shape;305;p36"/>
          <p:cNvGraphicFramePr/>
          <p:nvPr/>
        </p:nvGraphicFramePr>
        <p:xfrm>
          <a:off x="310900" y="117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{0A40B5B5-01AF-4162-8EC6-7632FC7546A8}</a:tableStyleId>
              </a:tblPr>
              <a:tblGrid>
                <a:gridCol w="327000"/>
                <a:gridCol w="3775275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file = open("quick.txt","r")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for line in file: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print(line)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306" name="Google Shape;306;p36"/>
          <p:cNvSpPr/>
          <p:nvPr/>
        </p:nvSpPr>
        <p:spPr>
          <a:xfrm>
            <a:off x="1048250" y="1584525"/>
            <a:ext cx="437400" cy="2025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6"/>
          <p:cNvSpPr/>
          <p:nvPr/>
        </p:nvSpPr>
        <p:spPr>
          <a:xfrm>
            <a:off x="1789025" y="1584525"/>
            <a:ext cx="390000" cy="2025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Reading lines from a text file</a:t>
            </a:r>
            <a:endParaRPr/>
          </a:p>
        </p:txBody>
      </p:sp>
      <p:sp>
        <p:nvSpPr>
          <p:cNvPr id="313" name="Google Shape;313;p37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FFFFFF"/>
                </a:solidFill>
                <a:highlight>
                  <a:schemeClr val="dk1"/>
                </a:highlight>
              </a:rPr>
              <a:t> Answer </a:t>
            </a:r>
            <a:r>
              <a:rPr lang="en-GB">
                <a:solidFill>
                  <a:schemeClr val="accent3"/>
                </a:solidFill>
              </a:rPr>
              <a:t>.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/>
              <a:t>For every line in the text file, it will print the line, along with a line space. </a:t>
            </a:r>
            <a:endParaRPr/>
          </a:p>
        </p:txBody>
      </p:sp>
      <p:sp>
        <p:nvSpPr>
          <p:cNvPr id="314" name="Google Shape;314;p3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3</a:t>
            </a:r>
            <a:endParaRPr/>
          </a:p>
        </p:txBody>
      </p:sp>
      <p:graphicFrame>
        <p:nvGraphicFramePr>
          <p:cNvPr id="315" name="Google Shape;315;p37"/>
          <p:cNvGraphicFramePr/>
          <p:nvPr/>
        </p:nvGraphicFramePr>
        <p:xfrm>
          <a:off x="310900" y="117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{0A40B5B5-01AF-4162-8EC6-7632FC7546A8}</a:tableStyleId>
              </a:tblPr>
              <a:tblGrid>
                <a:gridCol w="327000"/>
                <a:gridCol w="3775275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quick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brown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fox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jumps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over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the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lazy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dog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&gt;&gt;&gt;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310900" y="1017725"/>
            <a:ext cx="852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/>
              <a:t>In this lesson, you will: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Determine the purpose of external data files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Read data from an external text file</a:t>
            </a:r>
            <a:endParaRPr/>
          </a:p>
        </p:txBody>
      </p:sp>
      <p:sp>
        <p:nvSpPr>
          <p:cNvPr id="66" name="Google Shape;66;p11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Lesson 33: Reading text files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11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Objectives</a:t>
            </a:r>
            <a:endParaRPr/>
          </a:p>
        </p:txBody>
      </p:sp>
      <p:pic>
        <p:nvPicPr>
          <p:cNvPr id="69" name="Google Shape;6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1300" y="364800"/>
            <a:ext cx="419100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Reading lines from a text file</a:t>
            </a:r>
            <a:endParaRPr/>
          </a:p>
        </p:txBody>
      </p:sp>
      <p:sp>
        <p:nvSpPr>
          <p:cNvPr id="321" name="Google Shape;321;p38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To remove the extra line space, the </a:t>
            </a: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strip()</a:t>
            </a:r>
            <a:r>
              <a:rPr lang="en-GB"/>
              <a:t> method can be used. </a:t>
            </a:r>
            <a:endParaRPr/>
          </a:p>
        </p:txBody>
      </p:sp>
      <p:sp>
        <p:nvSpPr>
          <p:cNvPr id="322" name="Google Shape;322;p38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3</a:t>
            </a:r>
            <a:endParaRPr/>
          </a:p>
        </p:txBody>
      </p:sp>
      <p:graphicFrame>
        <p:nvGraphicFramePr>
          <p:cNvPr id="323" name="Google Shape;323;p38"/>
          <p:cNvGraphicFramePr/>
          <p:nvPr/>
        </p:nvGraphicFramePr>
        <p:xfrm>
          <a:off x="310900" y="117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{0A40B5B5-01AF-4162-8EC6-7632FC7546A8}</a:tableStyleId>
              </a:tblPr>
              <a:tblGrid>
                <a:gridCol w="327000"/>
                <a:gridCol w="3775275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file = open("quick.txt","r")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for line in file: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print(line.strip())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324" name="Google Shape;324;p38"/>
          <p:cNvSpPr/>
          <p:nvPr/>
        </p:nvSpPr>
        <p:spPr>
          <a:xfrm>
            <a:off x="1994200" y="1782900"/>
            <a:ext cx="722700" cy="1740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5" name="Google Shape;325;p38"/>
          <p:cNvGraphicFramePr/>
          <p:nvPr/>
        </p:nvGraphicFramePr>
        <p:xfrm>
          <a:off x="310900" y="245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{0A40B5B5-01AF-4162-8EC6-7632FC7546A8}</a:tableStyleId>
              </a:tblPr>
              <a:tblGrid>
                <a:gridCol w="327000"/>
                <a:gridCol w="3769500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quick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brown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fox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jumps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over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the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lazy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dog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&gt;&gt;&gt; 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Reading lines from a text file</a:t>
            </a:r>
            <a:endParaRPr/>
          </a:p>
        </p:txBody>
      </p:sp>
      <p:sp>
        <p:nvSpPr>
          <p:cNvPr id="331" name="Google Shape;331;p39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Another tool for reading lines is the </a:t>
            </a: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readlines()</a:t>
            </a:r>
            <a:r>
              <a:rPr lang="en-GB"/>
              <a:t> method.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/>
              <a:t>You can use this to place each </a:t>
            </a:r>
            <a:r>
              <a:rPr b="1" lang="en-GB"/>
              <a:t>line </a:t>
            </a:r>
            <a:r>
              <a:rPr lang="en-GB"/>
              <a:t>of the </a:t>
            </a:r>
            <a:r>
              <a:rPr b="1" lang="en-GB"/>
              <a:t>text file</a:t>
            </a:r>
            <a:r>
              <a:rPr lang="en-GB"/>
              <a:t> as an item in a </a:t>
            </a:r>
            <a:r>
              <a:rPr b="1" lang="en-GB"/>
              <a:t>list</a:t>
            </a:r>
            <a:r>
              <a:rPr lang="en-GB"/>
              <a:t>. </a:t>
            </a:r>
            <a:endParaRPr/>
          </a:p>
        </p:txBody>
      </p:sp>
      <p:sp>
        <p:nvSpPr>
          <p:cNvPr id="332" name="Google Shape;332;p39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3</a:t>
            </a:r>
            <a:endParaRPr/>
          </a:p>
        </p:txBody>
      </p:sp>
      <p:graphicFrame>
        <p:nvGraphicFramePr>
          <p:cNvPr id="333" name="Google Shape;333;p39"/>
          <p:cNvGraphicFramePr/>
          <p:nvPr/>
        </p:nvGraphicFramePr>
        <p:xfrm>
          <a:off x="310900" y="117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{0A40B5B5-01AF-4162-8EC6-7632FC7546A8}</a:tableStyleId>
              </a:tblPr>
              <a:tblGrid>
                <a:gridCol w="327000"/>
                <a:gridCol w="3775275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file = open("quick.txt","r")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quicklist = file.readlines()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print(quicklist)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334" name="Google Shape;334;p39"/>
          <p:cNvSpPr/>
          <p:nvPr/>
        </p:nvSpPr>
        <p:spPr>
          <a:xfrm>
            <a:off x="2164925" y="1580025"/>
            <a:ext cx="1110900" cy="2121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5" name="Google Shape;335;p39"/>
          <p:cNvGraphicFramePr/>
          <p:nvPr/>
        </p:nvGraphicFramePr>
        <p:xfrm>
          <a:off x="310900" y="245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{0A40B5B5-01AF-4162-8EC6-7632FC7546A8}</a:tableStyleId>
              </a:tblPr>
              <a:tblGrid>
                <a:gridCol w="327000"/>
                <a:gridCol w="3769500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['A\n', 'quick\n', 'brown\n', 'fox\n', 'jumps\n', 'over\n', 'the\n', 'lazy\n', 'dog']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&gt;&gt;&gt; 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Reading lines from a text file</a:t>
            </a:r>
            <a:endParaRPr/>
          </a:p>
        </p:txBody>
      </p:sp>
      <p:sp>
        <p:nvSpPr>
          <p:cNvPr id="341" name="Google Shape;341;p40"/>
          <p:cNvSpPr txBox="1"/>
          <p:nvPr>
            <p:ph idx="2" type="body"/>
          </p:nvPr>
        </p:nvSpPr>
        <p:spPr>
          <a:xfrm>
            <a:off x="4736600" y="1170100"/>
            <a:ext cx="40965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The </a:t>
            </a: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\n</a:t>
            </a:r>
            <a:r>
              <a:rPr lang="en-GB"/>
              <a:t> becomes more apparent when you see the data in this way. </a:t>
            </a:r>
            <a:endParaRPr/>
          </a:p>
        </p:txBody>
      </p:sp>
      <p:sp>
        <p:nvSpPr>
          <p:cNvPr id="342" name="Google Shape;342;p4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3</a:t>
            </a:r>
            <a:endParaRPr/>
          </a:p>
        </p:txBody>
      </p:sp>
      <p:graphicFrame>
        <p:nvGraphicFramePr>
          <p:cNvPr id="343" name="Google Shape;343;p40"/>
          <p:cNvGraphicFramePr/>
          <p:nvPr/>
        </p:nvGraphicFramePr>
        <p:xfrm>
          <a:off x="310900" y="117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{0A40B5B5-01AF-4162-8EC6-7632FC7546A8}</a:tableStyleId>
              </a:tblPr>
              <a:tblGrid>
                <a:gridCol w="327000"/>
                <a:gridCol w="3775275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file = open("quick.txt","r")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quicklist = file.readlines()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print(quicklist)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4" name="Google Shape;344;p40"/>
          <p:cNvGraphicFramePr/>
          <p:nvPr/>
        </p:nvGraphicFramePr>
        <p:xfrm>
          <a:off x="310900" y="245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{0A40B5B5-01AF-4162-8EC6-7632FC7546A8}</a:tableStyleId>
              </a:tblPr>
              <a:tblGrid>
                <a:gridCol w="327000"/>
                <a:gridCol w="3769500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['A\n', 'quick\n', 'brown\n', 'fox\n', 'jumps\n', 'over\n', 'the\n', 'lazy\n', 'dog']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&gt;&gt;&gt; 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345" name="Google Shape;345;p40"/>
          <p:cNvSpPr txBox="1"/>
          <p:nvPr>
            <p:ph idx="2" type="body"/>
          </p:nvPr>
        </p:nvSpPr>
        <p:spPr>
          <a:xfrm>
            <a:off x="1955800" y="3598800"/>
            <a:ext cx="24516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1400"/>
              <a:t>Note that </a:t>
            </a:r>
            <a:r>
              <a:rPr lang="en-GB" sz="1400">
                <a:latin typeface="Roboto Mono"/>
                <a:ea typeface="Roboto Mono"/>
                <a:cs typeface="Roboto Mono"/>
                <a:sym typeface="Roboto Mono"/>
              </a:rPr>
              <a:t>\n</a:t>
            </a:r>
            <a:r>
              <a:rPr lang="en-GB" sz="1400"/>
              <a:t> is not added to the final line in the text file.  </a:t>
            </a:r>
            <a:endParaRPr sz="1400"/>
          </a:p>
        </p:txBody>
      </p:sp>
      <p:pic>
        <p:nvPicPr>
          <p:cNvPr id="346" name="Google Shape;34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7175" y="3727538"/>
            <a:ext cx="42862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0"/>
          <p:cNvSpPr/>
          <p:nvPr/>
        </p:nvSpPr>
        <p:spPr>
          <a:xfrm>
            <a:off x="700425" y="2924275"/>
            <a:ext cx="467100" cy="2121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8" name="Google Shape;348;p40"/>
          <p:cNvCxnSpPr>
            <a:stCxn id="345" idx="0"/>
            <a:endCxn id="347" idx="3"/>
          </p:cNvCxnSpPr>
          <p:nvPr/>
        </p:nvCxnSpPr>
        <p:spPr>
          <a:xfrm flipH="1" rot="5400000">
            <a:off x="1890250" y="2307450"/>
            <a:ext cx="568500" cy="20142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Reading lines from a text file</a:t>
            </a:r>
            <a:endParaRPr/>
          </a:p>
        </p:txBody>
      </p:sp>
      <p:sp>
        <p:nvSpPr>
          <p:cNvPr id="354" name="Google Shape;354;p41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If you want to </a:t>
            </a:r>
            <a:r>
              <a:rPr b="1" lang="en-GB"/>
              <a:t>populate </a:t>
            </a:r>
            <a:r>
              <a:rPr lang="en-GB"/>
              <a:t>a </a:t>
            </a:r>
            <a:r>
              <a:rPr b="1" lang="en-GB"/>
              <a:t>list </a:t>
            </a:r>
            <a:r>
              <a:rPr lang="en-GB"/>
              <a:t>with lines from a </a:t>
            </a:r>
            <a:r>
              <a:rPr b="1" lang="en-GB"/>
              <a:t>text file</a:t>
            </a:r>
            <a:r>
              <a:rPr lang="en-GB"/>
              <a:t> but you </a:t>
            </a:r>
            <a:r>
              <a:rPr b="1" lang="en-GB"/>
              <a:t>don’t</a:t>
            </a:r>
            <a:r>
              <a:rPr lang="en-GB"/>
              <a:t> want </a:t>
            </a: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\n</a:t>
            </a:r>
            <a:r>
              <a:rPr lang="en-GB"/>
              <a:t> included in the list, you can write a </a:t>
            </a:r>
            <a:r>
              <a:rPr b="1" lang="en-GB"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1" lang="en-GB"/>
              <a:t> loop</a:t>
            </a:r>
            <a:r>
              <a:rPr lang="en-GB"/>
              <a:t> to populate the list instead.</a:t>
            </a:r>
            <a:endParaRPr/>
          </a:p>
        </p:txBody>
      </p:sp>
      <p:sp>
        <p:nvSpPr>
          <p:cNvPr id="355" name="Google Shape;355;p41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3</a:t>
            </a:r>
            <a:endParaRPr/>
          </a:p>
        </p:txBody>
      </p:sp>
      <p:graphicFrame>
        <p:nvGraphicFramePr>
          <p:cNvPr id="356" name="Google Shape;356;p41"/>
          <p:cNvGraphicFramePr/>
          <p:nvPr/>
        </p:nvGraphicFramePr>
        <p:xfrm>
          <a:off x="310900" y="117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{0A40B5B5-01AF-4162-8EC6-7632FC7546A8}</a:tableStyleId>
              </a:tblPr>
              <a:tblGrid>
                <a:gridCol w="327000"/>
                <a:gridCol w="3775275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file = open("quick.txt","r")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quicklist = []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for line in file: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quicklist.append(line.strip())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print(quicklist)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357" name="Google Shape;357;p41"/>
          <p:cNvSpPr/>
          <p:nvPr/>
        </p:nvSpPr>
        <p:spPr>
          <a:xfrm>
            <a:off x="680350" y="1584525"/>
            <a:ext cx="1343100" cy="2025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1"/>
          <p:cNvSpPr/>
          <p:nvPr/>
        </p:nvSpPr>
        <p:spPr>
          <a:xfrm>
            <a:off x="1032000" y="2136375"/>
            <a:ext cx="2823900" cy="2025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9" name="Google Shape;359;p41"/>
          <p:cNvGraphicFramePr/>
          <p:nvPr/>
        </p:nvGraphicFramePr>
        <p:xfrm>
          <a:off x="310900" y="3064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{0A40B5B5-01AF-4162-8EC6-7632FC7546A8}</a:tableStyleId>
              </a:tblPr>
              <a:tblGrid>
                <a:gridCol w="327000"/>
                <a:gridCol w="3769500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['A', 'quick', 'brown', 'fox', 'jumps', 'over', 'the', 'lazy', 'dog']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&gt;&gt;&gt; 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Default data type</a:t>
            </a:r>
            <a:endParaRPr/>
          </a:p>
        </p:txBody>
      </p:sp>
      <p:sp>
        <p:nvSpPr>
          <p:cNvPr id="365" name="Google Shape;365;p42"/>
          <p:cNvSpPr txBox="1"/>
          <p:nvPr>
            <p:ph idx="2" type="body"/>
          </p:nvPr>
        </p:nvSpPr>
        <p:spPr>
          <a:xfrm>
            <a:off x="5268200" y="1170100"/>
            <a:ext cx="35649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When the data is copied from a text file, it will automatically be held using the </a:t>
            </a:r>
            <a:r>
              <a:rPr b="1" lang="en-GB"/>
              <a:t>string </a:t>
            </a:r>
            <a:r>
              <a:rPr lang="en-GB"/>
              <a:t>data type. </a:t>
            </a:r>
            <a:endParaRPr/>
          </a:p>
        </p:txBody>
      </p:sp>
      <p:sp>
        <p:nvSpPr>
          <p:cNvPr id="366" name="Google Shape;366;p42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3</a:t>
            </a:r>
            <a:endParaRPr/>
          </a:p>
        </p:txBody>
      </p:sp>
      <p:graphicFrame>
        <p:nvGraphicFramePr>
          <p:cNvPr id="367" name="Google Shape;367;p42"/>
          <p:cNvGraphicFramePr/>
          <p:nvPr/>
        </p:nvGraphicFramePr>
        <p:xfrm>
          <a:off x="310900" y="117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{0A40B5B5-01AF-4162-8EC6-7632FC7546A8}</a:tableStyleId>
              </a:tblPr>
              <a:tblGrid>
                <a:gridCol w="362100"/>
                <a:gridCol w="4180500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file = open("numbers.txt","r")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numberlist = []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for line in file: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numberlist.append(line.strip())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print(numberlist)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8" name="Google Shape;368;p42"/>
          <p:cNvGraphicFramePr/>
          <p:nvPr/>
        </p:nvGraphicFramePr>
        <p:xfrm>
          <a:off x="310900" y="3064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{0A40B5B5-01AF-4162-8EC6-7632FC7546A8}</a:tableStyleId>
              </a:tblPr>
              <a:tblGrid>
                <a:gridCol w="365125"/>
                <a:gridCol w="4208925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['1', '2', '3', '4', '5', '6', '7', '8', '9', '10']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&gt;&gt;&gt;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369" name="Google Shape;369;p42"/>
          <p:cNvSpPr txBox="1"/>
          <p:nvPr>
            <p:ph idx="2" type="body"/>
          </p:nvPr>
        </p:nvSpPr>
        <p:spPr>
          <a:xfrm>
            <a:off x="1955800" y="3738650"/>
            <a:ext cx="24516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1400"/>
              <a:t>Note the </a:t>
            </a:r>
            <a:r>
              <a:rPr lang="en-GB" sz="1400">
                <a:latin typeface="Roboto Mono"/>
                <a:ea typeface="Roboto Mono"/>
                <a:cs typeface="Roboto Mono"/>
                <a:sym typeface="Roboto Mono"/>
              </a:rPr>
              <a:t>''</a:t>
            </a:r>
            <a:r>
              <a:rPr lang="en-GB" sz="1400"/>
              <a:t> around each number in the list. </a:t>
            </a:r>
            <a:endParaRPr sz="1400"/>
          </a:p>
        </p:txBody>
      </p:sp>
      <p:pic>
        <p:nvPicPr>
          <p:cNvPr id="370" name="Google Shape;37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7175" y="3867388"/>
            <a:ext cx="42862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2"/>
          <p:cNvSpPr/>
          <p:nvPr/>
        </p:nvSpPr>
        <p:spPr>
          <a:xfrm>
            <a:off x="1167375" y="3334025"/>
            <a:ext cx="428700" cy="1734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p42"/>
          <p:cNvCxnSpPr>
            <a:stCxn id="369" idx="0"/>
            <a:endCxn id="371" idx="3"/>
          </p:cNvCxnSpPr>
          <p:nvPr/>
        </p:nvCxnSpPr>
        <p:spPr>
          <a:xfrm flipH="1" rot="5400000">
            <a:off x="2229850" y="2786900"/>
            <a:ext cx="318000" cy="15855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Default data type</a:t>
            </a:r>
            <a:endParaRPr/>
          </a:p>
        </p:txBody>
      </p:sp>
      <p:sp>
        <p:nvSpPr>
          <p:cNvPr id="378" name="Google Shape;378;p43"/>
          <p:cNvSpPr txBox="1"/>
          <p:nvPr>
            <p:ph idx="2" type="body"/>
          </p:nvPr>
        </p:nvSpPr>
        <p:spPr>
          <a:xfrm>
            <a:off x="5268200" y="1170100"/>
            <a:ext cx="35649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To change the </a:t>
            </a:r>
            <a:r>
              <a:rPr b="1" lang="en-GB"/>
              <a:t>data type</a:t>
            </a:r>
            <a:r>
              <a:rPr lang="en-GB"/>
              <a:t>, you will need to use </a:t>
            </a:r>
            <a:r>
              <a:rPr b="1" lang="en-GB"/>
              <a:t>casting</a:t>
            </a:r>
            <a:r>
              <a:rPr lang="en-GB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/>
              <a:t>This data should be held as an </a:t>
            </a:r>
            <a:r>
              <a:rPr b="1" lang="en-GB"/>
              <a:t>integer </a:t>
            </a:r>
            <a:r>
              <a:rPr lang="en-GB"/>
              <a:t>so you can cast it as an integer as you populate the list.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79" name="Google Shape;379;p4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3</a:t>
            </a:r>
            <a:endParaRPr/>
          </a:p>
        </p:txBody>
      </p:sp>
      <p:graphicFrame>
        <p:nvGraphicFramePr>
          <p:cNvPr id="380" name="Google Shape;380;p43"/>
          <p:cNvGraphicFramePr/>
          <p:nvPr/>
        </p:nvGraphicFramePr>
        <p:xfrm>
          <a:off x="310900" y="117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{0A40B5B5-01AF-4162-8EC6-7632FC7546A8}</a:tableStyleId>
              </a:tblPr>
              <a:tblGrid>
                <a:gridCol w="362100"/>
                <a:gridCol w="4180500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file = open("numbers.txt","r")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numberlist = []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for line in file: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numberlist.append(int(line.strip()))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print(numberlist)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1" name="Google Shape;381;p43"/>
          <p:cNvGraphicFramePr/>
          <p:nvPr/>
        </p:nvGraphicFramePr>
        <p:xfrm>
          <a:off x="310900" y="3064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{0A40B5B5-01AF-4162-8EC6-7632FC7546A8}</a:tableStyleId>
              </a:tblPr>
              <a:tblGrid>
                <a:gridCol w="365125"/>
                <a:gridCol w="4208925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[1, 2, 3, 4, 5, 6, 7, 8, 9, 10]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&gt;&gt;&gt;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382" name="Google Shape;382;p43"/>
          <p:cNvSpPr txBox="1"/>
          <p:nvPr>
            <p:ph idx="2" type="body"/>
          </p:nvPr>
        </p:nvSpPr>
        <p:spPr>
          <a:xfrm>
            <a:off x="1955800" y="3738650"/>
            <a:ext cx="24516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1400"/>
              <a:t>Note that there are no longer quotes around each number. </a:t>
            </a:r>
            <a:endParaRPr sz="1400"/>
          </a:p>
        </p:txBody>
      </p:sp>
      <p:pic>
        <p:nvPicPr>
          <p:cNvPr id="383" name="Google Shape;38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7175" y="3867388"/>
            <a:ext cx="42862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3"/>
          <p:cNvSpPr/>
          <p:nvPr/>
        </p:nvSpPr>
        <p:spPr>
          <a:xfrm>
            <a:off x="820700" y="3128850"/>
            <a:ext cx="2674200" cy="1734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5" name="Google Shape;385;p43"/>
          <p:cNvCxnSpPr>
            <a:stCxn id="382" idx="0"/>
            <a:endCxn id="384" idx="2"/>
          </p:cNvCxnSpPr>
          <p:nvPr/>
        </p:nvCxnSpPr>
        <p:spPr>
          <a:xfrm flipH="1" rot="5400000">
            <a:off x="2451400" y="3008450"/>
            <a:ext cx="436500" cy="10239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86" name="Google Shape;386;p43"/>
          <p:cNvSpPr/>
          <p:nvPr/>
        </p:nvSpPr>
        <p:spPr>
          <a:xfrm>
            <a:off x="2741850" y="2149275"/>
            <a:ext cx="378300" cy="1734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3"/>
          <p:cNvSpPr/>
          <p:nvPr/>
        </p:nvSpPr>
        <p:spPr>
          <a:xfrm>
            <a:off x="4218250" y="2149275"/>
            <a:ext cx="90300" cy="1734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Closing a file</a:t>
            </a:r>
            <a:endParaRPr/>
          </a:p>
        </p:txBody>
      </p:sp>
      <p:sp>
        <p:nvSpPr>
          <p:cNvPr id="393" name="Google Shape;393;p44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Once you have performed all of the tasks that you need to with a file, it is important to </a:t>
            </a:r>
            <a:r>
              <a:rPr b="1" lang="en-GB"/>
              <a:t>close</a:t>
            </a:r>
            <a:r>
              <a:rPr lang="en-GB"/>
              <a:t> it.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/>
              <a:t>This will free up system resources and protect the data. </a:t>
            </a:r>
            <a:endParaRPr/>
          </a:p>
        </p:txBody>
      </p:sp>
      <p:sp>
        <p:nvSpPr>
          <p:cNvPr id="394" name="Google Shape;394;p44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3</a:t>
            </a:r>
            <a:endParaRPr/>
          </a:p>
        </p:txBody>
      </p:sp>
      <p:graphicFrame>
        <p:nvGraphicFramePr>
          <p:cNvPr id="395" name="Google Shape;395;p44"/>
          <p:cNvGraphicFramePr/>
          <p:nvPr/>
        </p:nvGraphicFramePr>
        <p:xfrm>
          <a:off x="310900" y="117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{0A40B5B5-01AF-4162-8EC6-7632FC7546A8}</a:tableStyleId>
              </a:tblPr>
              <a:tblGrid>
                <a:gridCol w="327000"/>
                <a:gridCol w="3775275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solidFill>
                            <a:srgbClr val="66666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</a:t>
                      </a:r>
                      <a:endParaRPr sz="1200" u="none" cap="none" strike="noStrike">
                        <a:solidFill>
                          <a:srgbClr val="66666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file = open("quick.txt","r")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quicktext = file.read()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file.close()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print(quicktext)</a:t>
                      </a:r>
                      <a:endParaRPr sz="1200" u="none" cap="none" strike="noStrik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396" name="Google Shape;396;p44"/>
          <p:cNvSpPr/>
          <p:nvPr/>
        </p:nvSpPr>
        <p:spPr>
          <a:xfrm>
            <a:off x="678250" y="1942350"/>
            <a:ext cx="1140000" cy="202500"/>
          </a:xfrm>
          <a:prstGeom prst="roundRect">
            <a:avLst>
              <a:gd fmla="val 16667" name="adj"/>
            </a:avLst>
          </a:prstGeom>
          <a:solidFill>
            <a:srgbClr val="5B5BA5">
              <a:alpha val="2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Use the </a:t>
            </a:r>
            <a:r>
              <a:rPr b="1" lang="en-GB"/>
              <a:t>worksheet</a:t>
            </a:r>
            <a:r>
              <a:rPr lang="en-GB"/>
              <a:t> to complete some text file challenges. </a:t>
            </a:r>
            <a:endParaRPr/>
          </a:p>
        </p:txBody>
      </p:sp>
      <p:sp>
        <p:nvSpPr>
          <p:cNvPr id="402" name="Google Shape;402;p4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Text file challenges</a:t>
            </a:r>
            <a:endParaRPr/>
          </a:p>
        </p:txBody>
      </p:sp>
      <p:sp>
        <p:nvSpPr>
          <p:cNvPr id="403" name="Google Shape;403;p4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3</a:t>
            </a:r>
            <a:endParaRPr/>
          </a:p>
        </p:txBody>
      </p:sp>
      <p:pic>
        <p:nvPicPr>
          <p:cNvPr id="404" name="Google Shape;4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9862" y="1170100"/>
            <a:ext cx="4009976" cy="36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6"/>
          <p:cNvSpPr txBox="1"/>
          <p:nvPr>
            <p:ph idx="1" type="body"/>
          </p:nvPr>
        </p:nvSpPr>
        <p:spPr>
          <a:xfrm>
            <a:off x="310900" y="1170125"/>
            <a:ext cx="1585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1400">
                <a:latin typeface="Roboto Mono"/>
                <a:ea typeface="Roboto Mono"/>
                <a:cs typeface="Roboto Mono"/>
                <a:sym typeface="Roboto Mono"/>
              </a:rPr>
              <a:t>readline()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0" name="Google Shape;410;p4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Match the method to the description</a:t>
            </a:r>
            <a:endParaRPr/>
          </a:p>
        </p:txBody>
      </p:sp>
      <p:sp>
        <p:nvSpPr>
          <p:cNvPr id="411" name="Google Shape;411;p46"/>
          <p:cNvSpPr txBox="1"/>
          <p:nvPr>
            <p:ph idx="2" type="body"/>
          </p:nvPr>
        </p:nvSpPr>
        <p:spPr>
          <a:xfrm>
            <a:off x="4736600" y="3251738"/>
            <a:ext cx="40965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1400"/>
              <a:t>Reads a single line from the text file</a:t>
            </a:r>
            <a:endParaRPr sz="1400"/>
          </a:p>
        </p:txBody>
      </p:sp>
      <p:sp>
        <p:nvSpPr>
          <p:cNvPr id="412" name="Google Shape;412;p4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Plenary</a:t>
            </a:r>
            <a:endParaRPr/>
          </a:p>
        </p:txBody>
      </p:sp>
      <p:sp>
        <p:nvSpPr>
          <p:cNvPr id="413" name="Google Shape;413;p46"/>
          <p:cNvSpPr txBox="1"/>
          <p:nvPr>
            <p:ph idx="1" type="body"/>
          </p:nvPr>
        </p:nvSpPr>
        <p:spPr>
          <a:xfrm>
            <a:off x="310900" y="1846075"/>
            <a:ext cx="1585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1400">
                <a:latin typeface="Roboto Mono"/>
                <a:ea typeface="Roboto Mono"/>
                <a:cs typeface="Roboto Mono"/>
                <a:sym typeface="Roboto Mono"/>
              </a:rPr>
              <a:t>readlines()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4" name="Google Shape;414;p46"/>
          <p:cNvSpPr txBox="1"/>
          <p:nvPr>
            <p:ph idx="1" type="body"/>
          </p:nvPr>
        </p:nvSpPr>
        <p:spPr>
          <a:xfrm>
            <a:off x="310900" y="2522025"/>
            <a:ext cx="1585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1400">
                <a:latin typeface="Roboto Mono"/>
                <a:ea typeface="Roboto Mono"/>
                <a:cs typeface="Roboto Mono"/>
                <a:sym typeface="Roboto Mono"/>
              </a:rPr>
              <a:t>strip()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5" name="Google Shape;415;p46"/>
          <p:cNvSpPr txBox="1"/>
          <p:nvPr>
            <p:ph idx="1" type="body"/>
          </p:nvPr>
        </p:nvSpPr>
        <p:spPr>
          <a:xfrm>
            <a:off x="310900" y="3197975"/>
            <a:ext cx="1585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1400">
                <a:latin typeface="Roboto Mono"/>
                <a:ea typeface="Roboto Mono"/>
                <a:cs typeface="Roboto Mono"/>
                <a:sym typeface="Roboto Mono"/>
              </a:rPr>
              <a:t>read()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6" name="Google Shape;416;p46"/>
          <p:cNvSpPr txBox="1"/>
          <p:nvPr>
            <p:ph idx="1" type="body"/>
          </p:nvPr>
        </p:nvSpPr>
        <p:spPr>
          <a:xfrm>
            <a:off x="350675" y="3873925"/>
            <a:ext cx="1585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1400">
                <a:latin typeface="Roboto Mono"/>
                <a:ea typeface="Roboto Mono"/>
                <a:cs typeface="Roboto Mono"/>
                <a:sym typeface="Roboto Mono"/>
              </a:rPr>
              <a:t>close()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7" name="Google Shape;417;p46"/>
          <p:cNvSpPr txBox="1"/>
          <p:nvPr>
            <p:ph idx="2" type="body"/>
          </p:nvPr>
        </p:nvSpPr>
        <p:spPr>
          <a:xfrm>
            <a:off x="4736600" y="3882888"/>
            <a:ext cx="40965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1400"/>
              <a:t>Reads all of the lines and places them into a list</a:t>
            </a:r>
            <a:endParaRPr sz="1400"/>
          </a:p>
        </p:txBody>
      </p:sp>
      <p:sp>
        <p:nvSpPr>
          <p:cNvPr id="418" name="Google Shape;418;p46"/>
          <p:cNvSpPr txBox="1"/>
          <p:nvPr>
            <p:ph idx="2" type="body"/>
          </p:nvPr>
        </p:nvSpPr>
        <p:spPr>
          <a:xfrm>
            <a:off x="4736600" y="1238688"/>
            <a:ext cx="40965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1400"/>
              <a:t>Removes the </a:t>
            </a:r>
            <a:r>
              <a:rPr lang="en-GB" sz="1400">
                <a:latin typeface="Roboto Mono"/>
                <a:ea typeface="Roboto Mono"/>
                <a:cs typeface="Roboto Mono"/>
                <a:sym typeface="Roboto Mono"/>
              </a:rPr>
              <a:t>\n</a:t>
            </a:r>
            <a:r>
              <a:rPr lang="en-GB" sz="1400"/>
              <a:t> from the end of the string</a:t>
            </a:r>
            <a:endParaRPr sz="1400"/>
          </a:p>
        </p:txBody>
      </p:sp>
      <p:sp>
        <p:nvSpPr>
          <p:cNvPr id="419" name="Google Shape;419;p46"/>
          <p:cNvSpPr txBox="1"/>
          <p:nvPr>
            <p:ph idx="2" type="body"/>
          </p:nvPr>
        </p:nvSpPr>
        <p:spPr>
          <a:xfrm>
            <a:off x="4736600" y="2549700"/>
            <a:ext cx="40965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1400"/>
              <a:t>Reads the entire text file</a:t>
            </a:r>
            <a:endParaRPr sz="1400"/>
          </a:p>
        </p:txBody>
      </p:sp>
      <p:sp>
        <p:nvSpPr>
          <p:cNvPr id="420" name="Google Shape;420;p46"/>
          <p:cNvSpPr txBox="1"/>
          <p:nvPr>
            <p:ph idx="2" type="body"/>
          </p:nvPr>
        </p:nvSpPr>
        <p:spPr>
          <a:xfrm>
            <a:off x="4736600" y="1798788"/>
            <a:ext cx="4096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 sz="1400"/>
              <a:t>To be used when you are finished accessing the text file </a:t>
            </a:r>
            <a:endParaRPr sz="1400"/>
          </a:p>
        </p:txBody>
      </p:sp>
      <p:cxnSp>
        <p:nvCxnSpPr>
          <p:cNvPr id="421" name="Google Shape;421;p46"/>
          <p:cNvCxnSpPr>
            <a:stCxn id="409" idx="3"/>
            <a:endCxn id="411" idx="1"/>
          </p:cNvCxnSpPr>
          <p:nvPr/>
        </p:nvCxnSpPr>
        <p:spPr>
          <a:xfrm>
            <a:off x="1896100" y="1363325"/>
            <a:ext cx="2840400" cy="20817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22" name="Google Shape;422;p46"/>
          <p:cNvCxnSpPr>
            <a:stCxn id="413" idx="3"/>
            <a:endCxn id="417" idx="1"/>
          </p:cNvCxnSpPr>
          <p:nvPr/>
        </p:nvCxnSpPr>
        <p:spPr>
          <a:xfrm>
            <a:off x="1896100" y="2039275"/>
            <a:ext cx="2840400" cy="20367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23" name="Google Shape;423;p46"/>
          <p:cNvCxnSpPr>
            <a:stCxn id="414" idx="3"/>
            <a:endCxn id="418" idx="1"/>
          </p:cNvCxnSpPr>
          <p:nvPr/>
        </p:nvCxnSpPr>
        <p:spPr>
          <a:xfrm flipH="1" rot="10800000">
            <a:off x="1896100" y="1431825"/>
            <a:ext cx="2840400" cy="12834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24" name="Google Shape;424;p46"/>
          <p:cNvCxnSpPr>
            <a:stCxn id="415" idx="3"/>
            <a:endCxn id="419" idx="1"/>
          </p:cNvCxnSpPr>
          <p:nvPr/>
        </p:nvCxnSpPr>
        <p:spPr>
          <a:xfrm flipH="1" rot="10800000">
            <a:off x="1896100" y="2742875"/>
            <a:ext cx="2840400" cy="6483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25" name="Google Shape;425;p46"/>
          <p:cNvCxnSpPr>
            <a:stCxn id="416" idx="3"/>
            <a:endCxn id="420" idx="1"/>
          </p:cNvCxnSpPr>
          <p:nvPr/>
        </p:nvCxnSpPr>
        <p:spPr>
          <a:xfrm flipH="1" rot="10800000">
            <a:off x="1935875" y="2098525"/>
            <a:ext cx="2800800" cy="19686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/>
              <a:t>In this lesson, you…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/>
              <a:t>Learnt how to read a text file and work with the data in the text file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31" name="Google Shape;431;p47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Next lesson</a:t>
            </a:r>
            <a:endParaRPr/>
          </a:p>
        </p:txBody>
      </p:sp>
      <p:sp>
        <p:nvSpPr>
          <p:cNvPr id="432" name="Google Shape;432;p4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3" name="Google Shape;433;p47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/>
              <a:t>Next lesson, you will…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/>
              <a:t>Learn how to write to a text file </a:t>
            </a:r>
            <a:endParaRPr/>
          </a:p>
        </p:txBody>
      </p:sp>
      <p:sp>
        <p:nvSpPr>
          <p:cNvPr id="434" name="Google Shape;434;p4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Summary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 </a:t>
            </a:r>
            <a:r>
              <a:rPr b="1" lang="en-GB"/>
              <a:t>file </a:t>
            </a:r>
            <a:r>
              <a:rPr lang="en-GB"/>
              <a:t>is a term used to describe </a:t>
            </a:r>
            <a:r>
              <a:rPr b="1" lang="en-GB"/>
              <a:t>data </a:t>
            </a:r>
            <a:r>
              <a:rPr lang="en-GB"/>
              <a:t>that is held in </a:t>
            </a:r>
            <a:r>
              <a:rPr b="1" lang="en-GB"/>
              <a:t>storage </a:t>
            </a:r>
            <a:r>
              <a:rPr lang="en-GB"/>
              <a:t>on a computer.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/>
              <a:t>Files come in many forms, for example: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Text files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Image files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Video files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Sound files</a:t>
            </a:r>
            <a:endParaRPr/>
          </a:p>
        </p:txBody>
      </p:sp>
      <p:sp>
        <p:nvSpPr>
          <p:cNvPr id="75" name="Google Shape;75;p12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Files</a:t>
            </a:r>
            <a:endParaRPr/>
          </a:p>
        </p:txBody>
      </p:sp>
      <p:sp>
        <p:nvSpPr>
          <p:cNvPr id="76" name="Google Shape;76;p12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77" name="Google Shape;7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5378" y="1289300"/>
            <a:ext cx="3767323" cy="28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Files can often be used by </a:t>
            </a:r>
            <a:r>
              <a:rPr b="1" lang="en-GB"/>
              <a:t>other programs</a:t>
            </a:r>
            <a:r>
              <a:rPr lang="en-GB"/>
              <a:t> for different purposes.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/>
              <a:t>For example, if you create an image in a painting package, you can then use that same image in a presentation that you have made. </a:t>
            </a:r>
            <a:endParaRPr/>
          </a:p>
        </p:txBody>
      </p:sp>
      <p:sp>
        <p:nvSpPr>
          <p:cNvPr id="83" name="Google Shape;83;p1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Files</a:t>
            </a:r>
            <a:endParaRPr/>
          </a:p>
        </p:txBody>
      </p:sp>
      <p:sp>
        <p:nvSpPr>
          <p:cNvPr id="84" name="Google Shape;84;p1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5378" y="1289300"/>
            <a:ext cx="3767323" cy="28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310900" y="1170125"/>
            <a:ext cx="40224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/>
              <a:t>File handling</a:t>
            </a:r>
            <a:r>
              <a:rPr lang="en-GB"/>
              <a:t> is a term used to describe how programs work with the files that are stored in a computer.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/>
              <a:t>Having the ability to use </a:t>
            </a:r>
            <a:r>
              <a:rPr b="1" lang="en-GB"/>
              <a:t>file-handling</a:t>
            </a:r>
            <a:r>
              <a:rPr lang="en-GB"/>
              <a:t> techniques in your own programs opens up endless possibilities.</a:t>
            </a:r>
            <a:endParaRPr/>
          </a:p>
        </p:txBody>
      </p:sp>
      <p:sp>
        <p:nvSpPr>
          <p:cNvPr id="91" name="Google Shape;91;p14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File handling</a:t>
            </a:r>
            <a:endParaRPr/>
          </a:p>
        </p:txBody>
      </p:sp>
      <p:sp>
        <p:nvSpPr>
          <p:cNvPr id="92" name="Google Shape;92;p14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5378" y="1289300"/>
            <a:ext cx="3767323" cy="28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All of the programs that you have created so far have lost any data generated within them once they have been terminated.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/>
              <a:t>Saving program data to an </a:t>
            </a:r>
            <a:r>
              <a:rPr b="1" lang="en-GB"/>
              <a:t>external file</a:t>
            </a:r>
            <a:r>
              <a:rPr lang="en-GB"/>
              <a:t> allows you to use that data again.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File handling</a:t>
            </a:r>
            <a:endParaRPr/>
          </a:p>
        </p:txBody>
      </p:sp>
      <p:sp>
        <p:nvSpPr>
          <p:cNvPr id="100" name="Google Shape;100;p1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5378" y="1289300"/>
            <a:ext cx="3767323" cy="28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An example of when this might be used is to keep track of the highest score for a game.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/>
              <a:t>A </a:t>
            </a:r>
            <a:r>
              <a:rPr b="1" lang="en-GB"/>
              <a:t>text file</a:t>
            </a:r>
            <a:r>
              <a:rPr lang="en-GB"/>
              <a:t> can be used to store the highest score and this can be accessed and modified each time the game is played.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File handling</a:t>
            </a:r>
            <a:endParaRPr/>
          </a:p>
        </p:txBody>
      </p:sp>
      <p:sp>
        <p:nvSpPr>
          <p:cNvPr id="108" name="Google Shape;108;p1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600" y="1170125"/>
            <a:ext cx="4086100" cy="2735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Another example is when a program can be designed to access large </a:t>
            </a:r>
            <a:r>
              <a:rPr b="1" lang="en-GB"/>
              <a:t>data sets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/>
              <a:t>A weather station can use sensors to take weather readings that are stored in a </a:t>
            </a:r>
            <a:r>
              <a:rPr b="1" lang="en-GB"/>
              <a:t>data file</a:t>
            </a:r>
            <a:r>
              <a:rPr lang="en-GB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/>
              <a:t>A program can then analyse the data in the file to make predictions about the weather. </a:t>
            </a:r>
            <a:endParaRPr/>
          </a:p>
        </p:txBody>
      </p:sp>
      <p:sp>
        <p:nvSpPr>
          <p:cNvPr id="115" name="Google Shape;115;p17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File handling</a:t>
            </a:r>
            <a:endParaRPr/>
          </a:p>
        </p:txBody>
      </p:sp>
      <p:sp>
        <p:nvSpPr>
          <p:cNvPr id="116" name="Google Shape;116;p1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0300" y="880025"/>
            <a:ext cx="2552641" cy="38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CCE Slides">
  <a:themeElements>
    <a:clrScheme name="Simple Light">
      <a:dk1>
        <a:srgbClr val="5B5BA5"/>
      </a:dk1>
      <a:lt1>
        <a:srgbClr val="FFFFFF"/>
      </a:lt1>
      <a:dk2>
        <a:srgbClr val="E9E9F3"/>
      </a:dk2>
      <a:lt2>
        <a:srgbClr val="F2F6FC"/>
      </a:lt2>
      <a:accent1>
        <a:srgbClr val="E9F7FC"/>
      </a:accent1>
      <a:accent2>
        <a:srgbClr val="FFEFDA"/>
      </a:accent2>
      <a:accent3>
        <a:srgbClr val="ECF8F5"/>
      </a:accent3>
      <a:accent4>
        <a:srgbClr val="FEF2F6"/>
      </a:accent4>
      <a:accent5>
        <a:srgbClr val="E6E6EA"/>
      </a:accent5>
      <a:accent6>
        <a:srgbClr val="F0F6ED"/>
      </a:accent6>
      <a:hlink>
        <a:srgbClr val="3197A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